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0" r:id="rId4"/>
    <p:sldId id="261" r:id="rId5"/>
    <p:sldId id="258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/>
            </a:lvl1pPr>
          </a:lstStyle>
          <a:p>
            <a:fld id="{0E01687D-1605-4A67-89DA-7CC3F98E3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103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A6999-49D1-4AA3-8F4F-E21656BEB9D4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54FA9-B814-4D13-ACB8-32FBE021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3ECA7-B5B8-4C4D-89F5-9D5D35D6BC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08607-D118-481F-96DA-00A9FB25D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1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51D1-24F2-4B1B-A3AA-69D1651210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5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49AC9-7AA9-4BEA-AA92-42B223A926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5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7756D-EEB5-4776-A99C-A2D4A4B96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54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50309-C1C1-46DC-98D0-F6F0EB5F7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31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A8E1-C196-4474-A4D3-E3CA38E79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88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1971-DEB8-409E-8E86-0D4B418909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2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11C9-4942-4BAC-83D1-AACAFE8AF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1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3A39-55BE-4C9C-BF47-D9C1980FF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2D26-A964-456B-85D6-3AE4F6046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3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CA93311-A432-4711-AB18-01E5A69F53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8000"/>
                </a:solidFill>
              </a:rPr>
              <a:t>Me llamo ________ Clase </a:t>
            </a:r>
            <a:r>
              <a:rPr lang="en-US" altLang="en-US" sz="3600" dirty="0" smtClean="0">
                <a:solidFill>
                  <a:srgbClr val="008000"/>
                </a:solidFill>
              </a:rPr>
              <a:t>601</a:t>
            </a:r>
            <a:br>
              <a:rPr lang="en-US" altLang="en-US" sz="3600" dirty="0" smtClean="0">
                <a:solidFill>
                  <a:srgbClr val="008000"/>
                </a:solidFill>
              </a:rPr>
            </a:br>
            <a:r>
              <a:rPr lang="en-US" altLang="en-US" sz="3600" dirty="0" smtClean="0">
                <a:solidFill>
                  <a:srgbClr val="008000"/>
                </a:solidFill>
              </a:rPr>
              <a:t>La </a:t>
            </a:r>
            <a:r>
              <a:rPr lang="en-US" altLang="en-US" sz="3600" dirty="0">
                <a:solidFill>
                  <a:srgbClr val="008000"/>
                </a:solidFill>
              </a:rPr>
              <a:t>fecha es </a:t>
            </a:r>
            <a:r>
              <a:rPr lang="en-US" altLang="en-US" sz="3600">
                <a:solidFill>
                  <a:srgbClr val="008000"/>
                </a:solidFill>
              </a:rPr>
              <a:t>el </a:t>
            </a:r>
            <a:r>
              <a:rPr lang="en-US" altLang="en-US" sz="3600" smtClean="0">
                <a:solidFill>
                  <a:srgbClr val="008000"/>
                </a:solidFill>
              </a:rPr>
              <a:t>18 </a:t>
            </a:r>
            <a:r>
              <a:rPr lang="en-US" altLang="en-US" sz="3600" dirty="0">
                <a:solidFill>
                  <a:srgbClr val="008000"/>
                </a:solidFill>
              </a:rPr>
              <a:t>de </a:t>
            </a:r>
            <a:r>
              <a:rPr lang="en-US" altLang="en-US" sz="3600" dirty="0" smtClean="0">
                <a:solidFill>
                  <a:srgbClr val="008000"/>
                </a:solidFill>
              </a:rPr>
              <a:t>enero </a:t>
            </a:r>
            <a:r>
              <a:rPr lang="en-US" altLang="en-US" sz="3600" dirty="0">
                <a:solidFill>
                  <a:srgbClr val="008000"/>
                </a:solidFill>
              </a:rPr>
              <a:t>del </a:t>
            </a:r>
            <a:r>
              <a:rPr lang="en-US" altLang="en-US" sz="3600" dirty="0" smtClean="0">
                <a:solidFill>
                  <a:srgbClr val="008000"/>
                </a:solidFill>
              </a:rPr>
              <a:t>2018</a:t>
            </a:r>
            <a:endParaRPr lang="en-US" altLang="en-US" sz="36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475509"/>
            <a:ext cx="8229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00"/>
                </a:solidFill>
              </a:rPr>
              <a:t># 47: </a:t>
            </a: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es la hermana de Federico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FFFF00"/>
                </a:solidFill>
              </a:rPr>
              <a:t>L.O.-to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review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the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Possessive</a:t>
            </a:r>
            <a:r>
              <a:rPr lang="es-ES_tradnl" altLang="en-US" dirty="0" smtClean="0">
                <a:solidFill>
                  <a:srgbClr val="FFFF00"/>
                </a:solidFill>
              </a:rPr>
              <a:t> </a:t>
            </a:r>
            <a:r>
              <a:rPr lang="es-ES_tradnl" altLang="en-US" dirty="0" err="1" smtClean="0">
                <a:solidFill>
                  <a:srgbClr val="FFFF00"/>
                </a:solidFill>
              </a:rPr>
              <a:t>Adjectives</a:t>
            </a:r>
            <a:endParaRPr lang="es-ES_tradnl" altLang="en-US" dirty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Copia y responde: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¿Quién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¿De dónde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¿Cómo eres</a:t>
            </a:r>
            <a:r>
              <a:rPr lang="es-ES_tradnl" altLang="en-US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? </a:t>
            </a:r>
            <a:r>
              <a:rPr lang="es-ES_tradnl" altLang="en-US" i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(3 adjetivos)</a:t>
            </a:r>
            <a:endParaRPr lang="es-ES_tradnl" altLang="en-US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>
                <a:solidFill>
                  <a:schemeClr val="accent4">
                    <a:lumMod val="10000"/>
                  </a:schemeClr>
                </a:solidFill>
                <a:effectLst/>
              </a:rPr>
              <a:t>¿Cuántos años tienes?</a:t>
            </a:r>
            <a:endParaRPr lang="es-ES_tradnl" altLang="en-US" u="sng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434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267200" y="49530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657600" y="5562600"/>
            <a:ext cx="3048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334000" y="6096000"/>
            <a:ext cx="3429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229600" cy="1139825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0070C0"/>
                </a:solidFill>
              </a:rPr>
              <a:t>Repaso</a:t>
            </a:r>
            <a:r>
              <a:rPr lang="en-US" altLang="en-US" b="1" dirty="0">
                <a:solidFill>
                  <a:srgbClr val="0070C0"/>
                </a:solidFill>
              </a:rPr>
              <a:t> de la </a:t>
            </a:r>
            <a:r>
              <a:rPr lang="en-US" altLang="en-US" b="1" dirty="0" err="1">
                <a:solidFill>
                  <a:srgbClr val="0070C0"/>
                </a:solidFill>
              </a:rPr>
              <a:t>Tarea</a:t>
            </a:r>
            <a:r>
              <a:rPr lang="en-US" altLang="en-US" b="1" dirty="0">
                <a:solidFill>
                  <a:srgbClr val="0070C0"/>
                </a:solidFill>
              </a:rPr>
              <a:t> </a:t>
            </a:r>
            <a:r>
              <a:rPr lang="en-US" altLang="en-US" b="1" dirty="0" smtClean="0">
                <a:solidFill>
                  <a:srgbClr val="0070C0"/>
                </a:solidFill>
              </a:rPr>
              <a:t>46</a:t>
            </a:r>
            <a:endParaRPr lang="en-US" altLang="en-US" b="1" dirty="0">
              <a:solidFill>
                <a:srgbClr val="0070C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p</a:t>
            </a:r>
            <a:r>
              <a:rPr lang="es-ES_tradnl" altLang="en-US" sz="24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. 2.11</a:t>
            </a:r>
            <a:endParaRPr lang="es-ES_tradnl" altLang="en-US" sz="2400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 b="1" dirty="0">
                <a:solidFill>
                  <a:schemeClr val="accent4">
                    <a:lumMod val="10000"/>
                  </a:schemeClr>
                </a:solidFill>
                <a:effectLst/>
              </a:rPr>
              <a:t>B</a:t>
            </a:r>
            <a:r>
              <a:rPr lang="es-ES_tradnl" altLang="en-US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.</a:t>
            </a:r>
            <a:r>
              <a:rPr lang="es-ES_tradnl" altLang="en-US" sz="24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 </a:t>
            </a:r>
            <a:endParaRPr lang="es-ES_tradnl" altLang="en-US" sz="2400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Mi hermana y yo somos alumnos de español pero no tenemos el mismo profesor. ______ profesor es de Cuba pero el profesor de ______ hermana es de Estados Unidos. ______ profesor y _____ profesor también son muy simpáticos.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Mi hermana y yo somos alumnos en la misma clase de historia. _________ clase de historia no es muy grande pero es interesante. _________ profesora de historia es muy buena.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400" dirty="0">
                <a:solidFill>
                  <a:schemeClr val="accent4">
                    <a:lumMod val="10000"/>
                  </a:schemeClr>
                </a:solidFill>
                <a:effectLst/>
              </a:rPr>
              <a:t>Carlos, ¿cuantos años tiene ________ hermano? Tú eres mayor que _________ hermano pero ustedes son alumnos en la misma escuela, ¿no? ¿Es _________ escuela una escuela publica o privada?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686800" cy="6172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c.</a:t>
            </a:r>
            <a:endParaRPr lang="es-ES_tradnl" altLang="en-US" sz="2800" b="1" dirty="0">
              <a:solidFill>
                <a:schemeClr val="accent4">
                  <a:lumMod val="10000"/>
                </a:schemeClr>
              </a:solidFill>
              <a:effectLst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¿Cuántas personas hay en tu familia?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Tus padres tienen un carro. ¿Es viejo o nuevo el carro de tus padres?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Tú y tus hermanos tienen una mascota. ¿Es su mascota un perro o un gato?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Tus tíos tienen una casa nueva. ¿Es grande o pequeña la casa de tus tíos?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Tú y tus hermanos son alumnos en la misma escuela. ¿Es grande o pequeña su escuela?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4">
                    <a:lumMod val="10000"/>
                  </a:schemeClr>
                </a:solidFill>
                <a:effectLst/>
              </a:rPr>
              <a:t>¿Cuál es tu curso favorito? Y, ¿Cuál es el curso favorito de tu hermano?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09600" y="-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0070C0"/>
                </a:solidFill>
              </a:rPr>
              <a:t>Ejercicio</a:t>
            </a:r>
            <a:endParaRPr lang="en-US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0070C0"/>
                </a:solidFill>
                <a:effectLst/>
              </a:rPr>
              <a:t>Repaso</a:t>
            </a:r>
            <a:r>
              <a:rPr lang="en-US" altLang="en-US" dirty="0" smtClean="0">
                <a:solidFill>
                  <a:srgbClr val="0070C0"/>
                </a:solidFill>
                <a:effectLst/>
              </a:rPr>
              <a:t> del </a:t>
            </a:r>
            <a:r>
              <a:rPr lang="en-US" altLang="en-US" dirty="0" err="1" smtClean="0">
                <a:solidFill>
                  <a:srgbClr val="0070C0"/>
                </a:solidFill>
                <a:effectLst/>
              </a:rPr>
              <a:t>Proposito</a:t>
            </a:r>
            <a:r>
              <a:rPr lang="en-US" altLang="en-US" dirty="0" smtClean="0">
                <a:solidFill>
                  <a:srgbClr val="0070C0"/>
                </a:solidFill>
                <a:effectLst/>
              </a:rPr>
              <a:t> 46</a:t>
            </a:r>
            <a:endParaRPr lang="en-US" altLang="en-US" dirty="0">
              <a:solidFill>
                <a:srgbClr val="0070C0"/>
              </a:solidFill>
              <a:effectLst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>
                <a:solidFill>
                  <a:schemeClr val="accent3">
                    <a:lumMod val="10000"/>
                  </a:schemeClr>
                </a:solidFill>
                <a:effectLst/>
              </a:rPr>
              <a:t>TEXTBOOK; p. 72 </a:t>
            </a:r>
            <a:r>
              <a:rPr lang="en-US" altLang="en-US" sz="2800" u="sng" dirty="0" err="1" smtClean="0">
                <a:solidFill>
                  <a:schemeClr val="accent3">
                    <a:lumMod val="10000"/>
                  </a:schemeClr>
                </a:solidFill>
                <a:effectLst/>
              </a:rPr>
              <a:t>Ejercicio</a:t>
            </a:r>
            <a:r>
              <a:rPr lang="en-US" altLang="en-US" sz="2800" u="sng" dirty="0" smtClean="0">
                <a:solidFill>
                  <a:schemeClr val="accent3">
                    <a:lumMod val="10000"/>
                  </a:schemeClr>
                </a:solidFill>
                <a:effectLst/>
              </a:rPr>
              <a:t> 12</a:t>
            </a:r>
            <a:endParaRPr lang="en-US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¿Es nueva o vieja la escuela de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Su clase de español, ¿es grande o pequeña?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¿Cuántos alumnos hay en su clase de español?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En general, ¿son grandes o pequeñas las clases en su escuela?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solidFill>
                  <a:schemeClr val="accent3">
                    <a:lumMod val="10000"/>
                  </a:schemeClr>
                </a:solidFill>
                <a:effectLst/>
              </a:rPr>
              <a:t>¿Son interesantes sus cursos? ¿Cuáles son interesantes?</a:t>
            </a:r>
            <a:endParaRPr lang="en-US" altLang="en-US" sz="2800" dirty="0">
              <a:solidFill>
                <a:schemeClr val="accent3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44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5400" y="381000"/>
            <a:ext cx="6477000" cy="11398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 u="sng" dirty="0" err="1" smtClean="0">
                <a:solidFill>
                  <a:schemeClr val="accent4">
                    <a:lumMod val="10000"/>
                  </a:schemeClr>
                </a:solidFill>
                <a:effectLst/>
              </a:rPr>
              <a:t>Ejercicio</a:t>
            </a:r>
            <a:r>
              <a:rPr lang="en-US" altLang="en-US" sz="3200" u="sng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14</a:t>
            </a:r>
            <a:r>
              <a:rPr lang="en-US" altLang="en-US" sz="32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p. 72</a:t>
            </a:r>
            <a:endParaRPr lang="en-US" altLang="en-US" sz="3200" u="sng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65275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seis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hermano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años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su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tiene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990099"/>
                </a:solidFill>
              </a:rPr>
              <a:t>lámpara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al </a:t>
            </a:r>
            <a:r>
              <a:rPr lang="en-US" altLang="en-US" sz="3600" dirty="0" err="1">
                <a:solidFill>
                  <a:srgbClr val="FF0066"/>
                </a:solidFill>
              </a:rPr>
              <a:t>lado</a:t>
            </a:r>
            <a:r>
              <a:rPr lang="en-US" altLang="en-US" sz="3600" dirty="0">
                <a:solidFill>
                  <a:srgbClr val="FF0066"/>
                </a:solidFill>
              </a:rPr>
              <a:t> de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0099"/>
                </a:solidFill>
              </a:rPr>
              <a:t>una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00"/>
                </a:solidFill>
              </a:rPr>
              <a:t>hay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99FF"/>
                </a:solidFill>
              </a:rPr>
              <a:t>cama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¿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profesores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000099"/>
                </a:solidFill>
              </a:rPr>
              <a:t>de </a:t>
            </a:r>
            <a:r>
              <a:rPr lang="en-US" altLang="en-US" sz="3600" dirty="0">
                <a:solidFill>
                  <a:srgbClr val="FF0000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dónde</a:t>
            </a:r>
            <a:r>
              <a:rPr lang="en-US" altLang="en-US" sz="3600" dirty="0">
                <a:solidFill>
                  <a:srgbClr val="990099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nuestros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?</a:t>
            </a:r>
            <a:r>
              <a:rPr lang="en-US" altLang="en-US" sz="3600" dirty="0"/>
              <a:t>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rgbClr val="FF0000"/>
                </a:solidFill>
              </a:rPr>
              <a:t>grande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rgbClr val="FF0066"/>
                </a:solidFill>
              </a:rPr>
              <a:t>mi </a:t>
            </a:r>
            <a:r>
              <a:rPr lang="en-US" altLang="en-US" sz="3600" dirty="0" err="1">
                <a:solidFill>
                  <a:srgbClr val="0099FF"/>
                </a:solidFill>
              </a:rPr>
              <a:t>cocina</a:t>
            </a:r>
            <a:r>
              <a:rPr lang="en-US" altLang="en-US" sz="3600" dirty="0"/>
              <a:t> </a:t>
            </a:r>
            <a:r>
              <a:rPr lang="en-US" altLang="en-US" sz="3600" dirty="0">
                <a:solidFill>
                  <a:schemeClr val="accent4">
                    <a:lumMod val="10000"/>
                  </a:schemeClr>
                </a:solidFill>
              </a:rPr>
              <a:t>casa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una</a:t>
            </a:r>
            <a:endParaRPr lang="en-US" altLang="en-US" sz="3600" dirty="0">
              <a:solidFill>
                <a:srgbClr val="990099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>
                <a:solidFill>
                  <a:srgbClr val="000099"/>
                </a:solidFill>
              </a:rPr>
              <a:t>son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990099"/>
                </a:solidFill>
              </a:rPr>
              <a:t>flores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bonitas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sus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66"/>
                </a:solidFill>
              </a:rPr>
              <a:t>muy</a:t>
            </a:r>
            <a:endParaRPr lang="en-US" altLang="en-US" sz="3600" dirty="0">
              <a:solidFill>
                <a:srgbClr val="FF0066"/>
              </a:solidFill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 dirty="0" err="1">
                <a:solidFill>
                  <a:schemeClr val="accent4">
                    <a:lumMod val="10000"/>
                  </a:schemeClr>
                </a:solidFill>
              </a:rPr>
              <a:t>perezoso</a:t>
            </a:r>
            <a:r>
              <a:rPr lang="en-US" altLang="en-US" sz="3600" dirty="0">
                <a:solidFill>
                  <a:srgbClr val="009900"/>
                </a:solidFill>
              </a:rPr>
              <a:t> </a:t>
            </a:r>
            <a:r>
              <a:rPr lang="en-US" altLang="en-US" sz="3600" dirty="0">
                <a:solidFill>
                  <a:srgbClr val="0099FF"/>
                </a:solidFill>
              </a:rPr>
              <a:t>padres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FF0000"/>
                </a:solidFill>
              </a:rPr>
              <a:t>gato</a:t>
            </a:r>
            <a:r>
              <a:rPr lang="en-US" altLang="en-US" sz="3600" dirty="0">
                <a:solidFill>
                  <a:srgbClr val="FF0000"/>
                </a:solidFill>
              </a:rPr>
              <a:t> </a:t>
            </a:r>
            <a:r>
              <a:rPr lang="en-US" altLang="en-US" sz="3600" dirty="0">
                <a:solidFill>
                  <a:srgbClr val="990099"/>
                </a:solidFill>
              </a:rPr>
              <a:t>un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tienen</a:t>
            </a:r>
            <a:r>
              <a:rPr lang="en-US" altLang="en-US" sz="3600" dirty="0"/>
              <a:t> </a:t>
            </a:r>
            <a:r>
              <a:rPr lang="en-US" altLang="en-US" sz="3600" dirty="0" err="1">
                <a:solidFill>
                  <a:srgbClr val="00B050"/>
                </a:solidFill>
              </a:rPr>
              <a:t>tus</a:t>
            </a:r>
            <a:r>
              <a:rPr lang="en-US" altLang="en-US" sz="3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Quiz 4: </a:t>
            </a:r>
            <a:r>
              <a:rPr lang="en-US" u="sng" dirty="0" err="1" smtClean="0">
                <a:solidFill>
                  <a:schemeClr val="accent4">
                    <a:lumMod val="25000"/>
                  </a:schemeClr>
                </a:solidFill>
              </a:rPr>
              <a:t>Capitulo</a:t>
            </a:r>
            <a:r>
              <a:rPr lang="en-US" u="sng" dirty="0" smtClean="0">
                <a:solidFill>
                  <a:schemeClr val="accent4">
                    <a:lumMod val="25000"/>
                  </a:schemeClr>
                </a:solidFill>
              </a:rPr>
              <a:t> 2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on TUESDAY	</a:t>
            </a:r>
          </a:p>
          <a:p>
            <a:pPr lvl="1"/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Study POSSESSIVE ADJECTIVES</a:t>
            </a:r>
          </a:p>
        </p:txBody>
      </p:sp>
    </p:spTree>
    <p:extLst>
      <p:ext uri="{BB962C8B-B14F-4D97-AF65-F5344CB8AC3E}">
        <p14:creationId xmlns:p14="http://schemas.microsoft.com/office/powerpoint/2010/main" val="16527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9">
      <a:dk1>
        <a:srgbClr val="FFFFFF"/>
      </a:dk1>
      <a:lt1>
        <a:srgbClr val="FFFFFF"/>
      </a:lt1>
      <a:dk2>
        <a:srgbClr val="AAAAC6"/>
      </a:dk2>
      <a:lt2>
        <a:srgbClr val="FFFFCC"/>
      </a:lt2>
      <a:accent1>
        <a:srgbClr val="66667E"/>
      </a:accent1>
      <a:accent2>
        <a:srgbClr val="629157"/>
      </a:accent2>
      <a:accent3>
        <a:srgbClr val="D2D2DF"/>
      </a:accent3>
      <a:accent4>
        <a:srgbClr val="DADADA"/>
      </a:accent4>
      <a:accent5>
        <a:srgbClr val="B8B8C0"/>
      </a:accent5>
      <a:accent6>
        <a:srgbClr val="58834E"/>
      </a:accent6>
      <a:hlink>
        <a:srgbClr val="6600CC"/>
      </a:hlink>
      <a:folHlink>
        <a:srgbClr val="3399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3243</TotalTime>
  <Words>395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Me llamo ________ Clase 601 La fecha es el 18 de enero del 2018</vt:lpstr>
      <vt:lpstr>Repaso de la Tarea 46</vt:lpstr>
      <vt:lpstr>PowerPoint Presentation</vt:lpstr>
      <vt:lpstr>Repaso del Proposito 46</vt:lpstr>
      <vt:lpstr>Ejercicio 14 p. 72</vt:lpstr>
      <vt:lpstr>Tarea 47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26 de abril del 2010</dc:title>
  <dc:creator>Helen Zumaeta</dc:creator>
  <cp:lastModifiedBy>Helen Zumaeta</cp:lastModifiedBy>
  <cp:revision>52</cp:revision>
  <cp:lastPrinted>2016-03-02T17:46:10Z</cp:lastPrinted>
  <dcterms:created xsi:type="dcterms:W3CDTF">2010-04-26T16:35:57Z</dcterms:created>
  <dcterms:modified xsi:type="dcterms:W3CDTF">2018-01-18T15:19:12Z</dcterms:modified>
</cp:coreProperties>
</file>